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327" r:id="rId2"/>
    <p:sldId id="323" r:id="rId3"/>
    <p:sldId id="328" r:id="rId4"/>
    <p:sldId id="329" r:id="rId5"/>
    <p:sldId id="330" r:id="rId6"/>
    <p:sldId id="314" r:id="rId7"/>
    <p:sldId id="340" r:id="rId8"/>
    <p:sldId id="341" r:id="rId9"/>
    <p:sldId id="332" r:id="rId10"/>
    <p:sldId id="333" r:id="rId11"/>
    <p:sldId id="345" r:id="rId12"/>
    <p:sldId id="308" r:id="rId13"/>
    <p:sldId id="258" r:id="rId14"/>
    <p:sldId id="285" r:id="rId15"/>
    <p:sldId id="286" r:id="rId16"/>
    <p:sldId id="287" r:id="rId17"/>
    <p:sldId id="288" r:id="rId18"/>
    <p:sldId id="307" r:id="rId19"/>
    <p:sldId id="296" r:id="rId20"/>
    <p:sldId id="337" r:id="rId21"/>
    <p:sldId id="343" r:id="rId22"/>
    <p:sldId id="342" r:id="rId23"/>
    <p:sldId id="335" r:id="rId24"/>
    <p:sldId id="304" r:id="rId25"/>
    <p:sldId id="315" r:id="rId26"/>
    <p:sldId id="292" r:id="rId27"/>
    <p:sldId id="336" r:id="rId28"/>
    <p:sldId id="338" r:id="rId29"/>
    <p:sldId id="316" r:id="rId30"/>
    <p:sldId id="317" r:id="rId31"/>
    <p:sldId id="31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604020202020204" charset="0"/>
      <p:regular r:id="rId38"/>
      <p:bold r:id="rId39"/>
      <p:italic r:id="rId40"/>
      <p:boldItalic r:id="rId41"/>
    </p:embeddedFont>
    <p:embeddedFont>
      <p:font typeface="IBM Plex Serif SemiBold" panose="020B0604020202020204" charset="0"/>
      <p:regular r:id="rId42"/>
      <p:bold r:id="rId43"/>
      <p:italic r:id="rId44"/>
      <p:boldItalic r:id="rId45"/>
    </p:embeddedFont>
    <p:embeddedFont>
      <p:font typeface="Merriweather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18A"/>
    <a:srgbClr val="FEDD90"/>
    <a:srgbClr val="E97100"/>
    <a:srgbClr val="FFD579"/>
    <a:srgbClr val="FEE179"/>
    <a:srgbClr val="FFE079"/>
    <a:srgbClr val="FFFFFF"/>
    <a:srgbClr val="F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65954-2E56-48B5-AFAA-9D32D2369633}" v="11" dt="2019-12-04T22:57:32.961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00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443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09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631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13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82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79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5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000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5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22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10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29" y="85627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D08F4F-4382-684B-83F9-800C3BF32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8" t="11487" r="5878" b="1178"/>
          <a:stretch/>
        </p:blipFill>
        <p:spPr>
          <a:xfrm>
            <a:off x="88575" y="559954"/>
            <a:ext cx="8994710" cy="45428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35DFEF74-023F-EF46-887A-129FA95C09E4}"/>
              </a:ext>
            </a:extLst>
          </p:cNvPr>
          <p:cNvSpPr/>
          <p:nvPr/>
        </p:nvSpPr>
        <p:spPr>
          <a:xfrm>
            <a:off x="559824" y="1676338"/>
            <a:ext cx="910947" cy="32307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Cloud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508FD818-333E-0445-B728-D9DFC5A6FD3B}"/>
              </a:ext>
            </a:extLst>
          </p:cNvPr>
          <p:cNvSpPr/>
          <p:nvPr/>
        </p:nvSpPr>
        <p:spPr>
          <a:xfrm>
            <a:off x="358763" y="1017347"/>
            <a:ext cx="1320787" cy="484882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Provedor de internet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F4B9C3C3-71A8-3241-94CF-34A3B191DDAD}"/>
              </a:ext>
            </a:extLst>
          </p:cNvPr>
          <p:cNvSpPr/>
          <p:nvPr/>
        </p:nvSpPr>
        <p:spPr>
          <a:xfrm>
            <a:off x="2104538" y="1015712"/>
            <a:ext cx="1406499" cy="59366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Desenvolvimento e manutenção de software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BA3D2744-CB80-3040-8D62-6C43D3120EBE}"/>
              </a:ext>
            </a:extLst>
          </p:cNvPr>
          <p:cNvSpPr/>
          <p:nvPr/>
        </p:nvSpPr>
        <p:spPr>
          <a:xfrm>
            <a:off x="2342325" y="1696279"/>
            <a:ext cx="910947" cy="3172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CCA594C0-8806-8147-A34A-4AB1ABAC387B}"/>
              </a:ext>
            </a:extLst>
          </p:cNvPr>
          <p:cNvSpPr/>
          <p:nvPr/>
        </p:nvSpPr>
        <p:spPr>
          <a:xfrm>
            <a:off x="3818183" y="1021898"/>
            <a:ext cx="1530215" cy="1359358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Monitorar dados de CPU, memória e disco dos servidores para ajudar a evitar imprevistos e prejuízos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86EB47F-51EF-A949-9396-D512C90349FE}"/>
              </a:ext>
            </a:extLst>
          </p:cNvPr>
          <p:cNvSpPr/>
          <p:nvPr/>
        </p:nvSpPr>
        <p:spPr>
          <a:xfrm>
            <a:off x="3865941" y="2604223"/>
            <a:ext cx="1434698" cy="107970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Promover segurança e disponibilidade aos servidores de stream de jogos.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B8CAB328-08F9-F841-9D8E-0A954407B3FC}"/>
              </a:ext>
            </a:extLst>
          </p:cNvPr>
          <p:cNvSpPr/>
          <p:nvPr/>
        </p:nvSpPr>
        <p:spPr>
          <a:xfrm>
            <a:off x="5626524" y="1023466"/>
            <a:ext cx="1429841" cy="1194859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ysClr val="windowText" lastClr="000000"/>
                </a:solidFill>
              </a:rPr>
              <a:t>Convites exclusivos para os clientes da plataforma avisando sobre eventos.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DA2EE0C-2F5D-D349-ABC5-E659706FF9F1}"/>
              </a:ext>
            </a:extLst>
          </p:cNvPr>
          <p:cNvSpPr/>
          <p:nvPr/>
        </p:nvSpPr>
        <p:spPr>
          <a:xfrm>
            <a:off x="5906170" y="3393606"/>
            <a:ext cx="870547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E-mails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7D5B3050-63ED-5B4F-9F1A-1D04CFE54ECB}"/>
              </a:ext>
            </a:extLst>
          </p:cNvPr>
          <p:cNvSpPr/>
          <p:nvPr/>
        </p:nvSpPr>
        <p:spPr>
          <a:xfrm>
            <a:off x="5698845" y="3057218"/>
            <a:ext cx="1285198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Site institucional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7809F3F-C2BD-EA49-ADAD-F673F92CA5E6}"/>
              </a:ext>
            </a:extLst>
          </p:cNvPr>
          <p:cNvSpPr/>
          <p:nvPr/>
        </p:nvSpPr>
        <p:spPr>
          <a:xfrm>
            <a:off x="5541701" y="2603861"/>
            <a:ext cx="1530216" cy="36575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Chat de suporte ao operador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BC7C12E-67F0-D74E-88A0-70EFC129D49C}"/>
              </a:ext>
            </a:extLst>
          </p:cNvPr>
          <p:cNvSpPr/>
          <p:nvPr/>
        </p:nvSpPr>
        <p:spPr>
          <a:xfrm>
            <a:off x="7362097" y="1029491"/>
            <a:ext cx="1530216" cy="35456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Plataformas de streaming de jogos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0754104-F30A-514B-9087-5B02CD8203F0}"/>
              </a:ext>
            </a:extLst>
          </p:cNvPr>
          <p:cNvSpPr/>
          <p:nvPr/>
        </p:nvSpPr>
        <p:spPr>
          <a:xfrm>
            <a:off x="289586" y="4243704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 para divulgar o software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334F557-F0CA-4B46-AA4F-34310DA9C5B9}"/>
              </a:ext>
            </a:extLst>
          </p:cNvPr>
          <p:cNvSpPr/>
          <p:nvPr/>
        </p:nvSpPr>
        <p:spPr>
          <a:xfrm>
            <a:off x="502071" y="4675785"/>
            <a:ext cx="1023036" cy="309916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621A7ACD-1069-6E4B-864E-A9907E82BC27}"/>
              </a:ext>
            </a:extLst>
          </p:cNvPr>
          <p:cNvSpPr/>
          <p:nvPr/>
        </p:nvSpPr>
        <p:spPr>
          <a:xfrm>
            <a:off x="3627801" y="4249614"/>
            <a:ext cx="66357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SAAS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BCD45D34-C518-674E-B82A-B4B01695B6F6}"/>
              </a:ext>
            </a:extLst>
          </p:cNvPr>
          <p:cNvSpPr/>
          <p:nvPr/>
        </p:nvSpPr>
        <p:spPr>
          <a:xfrm>
            <a:off x="2133995" y="4246023"/>
            <a:ext cx="1327609" cy="58472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Desenvolvimento e manutenção de software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170D50EA-6E93-3C48-B642-14AC4F20D131}"/>
              </a:ext>
            </a:extLst>
          </p:cNvPr>
          <p:cNvSpPr/>
          <p:nvPr/>
        </p:nvSpPr>
        <p:spPr>
          <a:xfrm>
            <a:off x="5348398" y="4368791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Assinatura mensal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4737DE5C-4710-974E-9019-5F471032D4A0}"/>
              </a:ext>
            </a:extLst>
          </p:cNvPr>
          <p:cNvSpPr/>
          <p:nvPr/>
        </p:nvSpPr>
        <p:spPr>
          <a:xfrm>
            <a:off x="7056365" y="4368791"/>
            <a:ext cx="870547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Suporte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CBAA38CF-6F10-AD43-B780-250C16D212F2}"/>
              </a:ext>
            </a:extLst>
          </p:cNvPr>
          <p:cNvSpPr/>
          <p:nvPr/>
        </p:nvSpPr>
        <p:spPr>
          <a:xfrm>
            <a:off x="2078913" y="2601925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Tecnologias de desenvolvimento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E005739-A80E-1043-BF6F-9584F3719437}"/>
              </a:ext>
            </a:extLst>
          </p:cNvPr>
          <p:cNvSpPr/>
          <p:nvPr/>
        </p:nvSpPr>
        <p:spPr>
          <a:xfrm>
            <a:off x="2078912" y="3061119"/>
            <a:ext cx="1451421" cy="2737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41C8B12F-B170-FC48-BB9C-89655958CB39}"/>
              </a:ext>
            </a:extLst>
          </p:cNvPr>
          <p:cNvSpPr/>
          <p:nvPr/>
        </p:nvSpPr>
        <p:spPr>
          <a:xfrm>
            <a:off x="2078912" y="3419563"/>
            <a:ext cx="145142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Equipamentos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F5906C-0477-A84C-919E-496B01068B53}"/>
              </a:ext>
            </a:extLst>
          </p:cNvPr>
          <p:cNvSpPr/>
          <p:nvPr/>
        </p:nvSpPr>
        <p:spPr>
          <a:xfrm>
            <a:off x="193177" y="616072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Parceiros chave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B99E256-A97B-DE45-8823-B9D0E2CE4851}"/>
              </a:ext>
            </a:extLst>
          </p:cNvPr>
          <p:cNvSpPr/>
          <p:nvPr/>
        </p:nvSpPr>
        <p:spPr>
          <a:xfrm>
            <a:off x="1987654" y="614674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Atividades chave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8E7460A-F558-A442-BD47-69C4F27A9F07}"/>
              </a:ext>
            </a:extLst>
          </p:cNvPr>
          <p:cNvSpPr/>
          <p:nvPr/>
        </p:nvSpPr>
        <p:spPr>
          <a:xfrm>
            <a:off x="3747759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Proposta de valor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EBAFAC2-26B6-F94E-A974-238C8D661605}"/>
              </a:ext>
            </a:extLst>
          </p:cNvPr>
          <p:cNvSpPr/>
          <p:nvPr/>
        </p:nvSpPr>
        <p:spPr>
          <a:xfrm>
            <a:off x="5510335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Relacionamento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7156EA2-B930-8249-8078-7EA03B1FACC3}"/>
              </a:ext>
            </a:extLst>
          </p:cNvPr>
          <p:cNvSpPr/>
          <p:nvPr/>
        </p:nvSpPr>
        <p:spPr>
          <a:xfrm>
            <a:off x="7296866" y="614674"/>
            <a:ext cx="1387102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Segmento de cliente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E717DC7-35BF-1E44-AEDC-138FDB87B31B}"/>
              </a:ext>
            </a:extLst>
          </p:cNvPr>
          <p:cNvSpPr/>
          <p:nvPr/>
        </p:nvSpPr>
        <p:spPr>
          <a:xfrm>
            <a:off x="1965664" y="2374552"/>
            <a:ext cx="1320787" cy="1313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Recursos chave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A186AAD-3F8D-2643-8F3D-88BA848AC694}"/>
              </a:ext>
            </a:extLst>
          </p:cNvPr>
          <p:cNvSpPr/>
          <p:nvPr/>
        </p:nvSpPr>
        <p:spPr>
          <a:xfrm>
            <a:off x="5541847" y="2334561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Canais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69BE7FC-4BC2-A640-A8A7-77B035814B81}"/>
              </a:ext>
            </a:extLst>
          </p:cNvPr>
          <p:cNvSpPr/>
          <p:nvPr/>
        </p:nvSpPr>
        <p:spPr>
          <a:xfrm>
            <a:off x="172849" y="4030712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Estrutura de Custos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4A95A2E-988C-6348-A36D-206A720B59CD}"/>
              </a:ext>
            </a:extLst>
          </p:cNvPr>
          <p:cNvSpPr/>
          <p:nvPr/>
        </p:nvSpPr>
        <p:spPr>
          <a:xfrm>
            <a:off x="4628067" y="4044851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Fontes de Receita</a:t>
            </a:r>
          </a:p>
        </p:txBody>
      </p:sp>
    </p:spTree>
    <p:extLst>
      <p:ext uri="{BB962C8B-B14F-4D97-AF65-F5344CB8AC3E}">
        <p14:creationId xmlns:p14="http://schemas.microsoft.com/office/powerpoint/2010/main" val="372433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texto, mesa&#10;&#10;Descrição gerada automaticamente">
            <a:extLst>
              <a:ext uri="{FF2B5EF4-FFF2-40B4-BE49-F238E27FC236}">
                <a16:creationId xmlns:a16="http://schemas.microsoft.com/office/drawing/2014/main" id="{FCCB066E-B2B6-40B9-A162-01666FF8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001" y="1077788"/>
            <a:ext cx="2813081" cy="281308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B1D809-353D-4388-9D64-5025CF9C3B0D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DC5A0D5-6205-4F60-AEB4-FB8599826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32" name="Imagem 3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4C29708-5855-4E16-9D14-0B31AAFD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670" y="1077788"/>
            <a:ext cx="2813080" cy="2813080"/>
          </a:xfrm>
          <a:prstGeom prst="rect">
            <a:avLst/>
          </a:prstGeom>
        </p:spPr>
      </p:pic>
      <p:pic>
        <p:nvPicPr>
          <p:cNvPr id="34" name="Imagem 33" descr="Uma imagem contendo mesa&#10;&#10;Descrição gerada automaticamente">
            <a:extLst>
              <a:ext uri="{FF2B5EF4-FFF2-40B4-BE49-F238E27FC236}">
                <a16:creationId xmlns:a16="http://schemas.microsoft.com/office/drawing/2014/main" id="{87B14D47-F216-44DE-8840-82D4CCFEF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5" y="1077788"/>
            <a:ext cx="2813080" cy="2813080"/>
          </a:xfrm>
          <a:prstGeom prst="rect">
            <a:avLst/>
          </a:prstGeom>
        </p:spPr>
      </p:pic>
      <p:pic>
        <p:nvPicPr>
          <p:cNvPr id="16" name="Imagem 15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ACFC57FB-9B9A-448B-8602-E1516C6D0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5" name="Imagem 4" descr="Uma imagem contendo placa, computador, rua&#10;&#10;Descrição gerada automaticamente">
            <a:extLst>
              <a:ext uri="{FF2B5EF4-FFF2-40B4-BE49-F238E27FC236}">
                <a16:creationId xmlns:a16="http://schemas.microsoft.com/office/drawing/2014/main" id="{1BF4E6DF-358E-4783-B760-A6924CE56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30" y="1074594"/>
            <a:ext cx="2813090" cy="2813090"/>
          </a:xfrm>
          <a:prstGeom prst="rect">
            <a:avLst/>
          </a:prstGeom>
        </p:spPr>
      </p:pic>
      <p:pic>
        <p:nvPicPr>
          <p:cNvPr id="18" name="Imagem 17" descr="Uma imagem contendo mesa, placar&#10;&#10;Descrição gerada automaticamente">
            <a:extLst>
              <a:ext uri="{FF2B5EF4-FFF2-40B4-BE49-F238E27FC236}">
                <a16:creationId xmlns:a16="http://schemas.microsoft.com/office/drawing/2014/main" id="{580FD1B2-9796-4E90-834D-1FB071C4C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670" y="1077778"/>
            <a:ext cx="2813090" cy="2813090"/>
          </a:xfrm>
          <a:prstGeom prst="rect">
            <a:avLst/>
          </a:prstGeom>
        </p:spPr>
      </p:pic>
      <p:pic>
        <p:nvPicPr>
          <p:cNvPr id="6" name="Imagem 5" descr="Uma imagem contendo computador, placa, homem, tábua&#10;&#10;Descrição gerada automaticamente">
            <a:extLst>
              <a:ext uri="{FF2B5EF4-FFF2-40B4-BE49-F238E27FC236}">
                <a16:creationId xmlns:a16="http://schemas.microsoft.com/office/drawing/2014/main" id="{A76C0480-B9CD-4166-AD6A-03977FF02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4665" y="1074594"/>
            <a:ext cx="2813090" cy="2813090"/>
          </a:xfrm>
          <a:prstGeom prst="rect">
            <a:avLst/>
          </a:prstGeom>
        </p:spPr>
      </p:pic>
      <p:pic>
        <p:nvPicPr>
          <p:cNvPr id="20" name="Imagem 19" descr="Uma imagem contendo jogador, bola, mesa, placar&#10;&#10;Descrição gerada automaticamente">
            <a:extLst>
              <a:ext uri="{FF2B5EF4-FFF2-40B4-BE49-F238E27FC236}">
                <a16:creationId xmlns:a16="http://schemas.microsoft.com/office/drawing/2014/main" id="{676B00BF-0B60-421D-9CCB-246F56D9E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5" y="1077778"/>
            <a:ext cx="2813080" cy="2813080"/>
          </a:xfrm>
          <a:prstGeom prst="rect">
            <a:avLst/>
          </a:prstGeom>
        </p:spPr>
      </p:pic>
      <p:pic>
        <p:nvPicPr>
          <p:cNvPr id="3" name="Imagem 2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51D66E47-7BBD-4B80-BDBB-A970ED5634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6800" y="1074594"/>
            <a:ext cx="2813090" cy="28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4DF2E-C162-7F41-8CEC-EDCF052D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2860"/>
            <a:ext cx="9144000" cy="26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9" y="735940"/>
            <a:ext cx="8906241" cy="427726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1C3AED-168D-A948-9A2D-86A0DD4179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0" t="4172" r="40969" b="58597"/>
          <a:stretch/>
        </p:blipFill>
        <p:spPr>
          <a:xfrm>
            <a:off x="904330" y="1163781"/>
            <a:ext cx="7335340" cy="28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4A4FE-C85F-EE46-8955-2954BD81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1B6DD03-C127-4645-A8DE-E68245654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B97C46-4069-C343-BB63-3FB8AD91B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62" t="10007" r="38299" b="42745"/>
          <a:stretch/>
        </p:blipFill>
        <p:spPr>
          <a:xfrm>
            <a:off x="2237160" y="1023577"/>
            <a:ext cx="4907437" cy="37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0AB6F2-F286-4D7C-BAB8-436F58D5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9" y="1422807"/>
            <a:ext cx="362953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6" y="71520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5" y="97815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9567AE-5AD0-2348-ADC2-C9C212E18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" t="40267" r="77979" b="18668"/>
          <a:stretch/>
        </p:blipFill>
        <p:spPr>
          <a:xfrm>
            <a:off x="428017" y="2221769"/>
            <a:ext cx="2264306" cy="26906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02021D-BF33-7149-A59F-C6877A4C1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79" t="6383" r="30721" b="64741"/>
          <a:stretch/>
        </p:blipFill>
        <p:spPr>
          <a:xfrm>
            <a:off x="4822914" y="749030"/>
            <a:ext cx="1966291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251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DEDB68-0277-D045-8C70-F322E34D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19" y="1143102"/>
            <a:ext cx="1406413" cy="12785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448989-F842-3142-83FF-B1374B92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73" y="1598325"/>
            <a:ext cx="2248829" cy="3681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328ED70-3EE4-6F4A-8D4C-9FF2A4022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740892"/>
            <a:ext cx="1421646" cy="5296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FE7E6C-AC6C-D34D-A75D-5D4385741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11" t="36387" r="33885" b="28914"/>
          <a:stretch/>
        </p:blipFill>
        <p:spPr>
          <a:xfrm>
            <a:off x="6125681" y="1270524"/>
            <a:ext cx="1592200" cy="10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15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74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29265F-0133-5D4C-B516-3930E87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81" y="0"/>
            <a:ext cx="7278538" cy="5143500"/>
          </a:xfrm>
          <a:prstGeom prst="rect">
            <a:avLst/>
          </a:prstGeom>
          <a:solidFill>
            <a:srgbClr val="FEE18A"/>
          </a:solidFill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C9BA51C-2E89-1A46-B85E-6E705B24BCF2}"/>
              </a:ext>
            </a:extLst>
          </p:cNvPr>
          <p:cNvSpPr/>
          <p:nvPr/>
        </p:nvSpPr>
        <p:spPr>
          <a:xfrm>
            <a:off x="3699803" y="98475"/>
            <a:ext cx="3629465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346618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398106-A5A6-C14B-8A1D-A298D00D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9" y="0"/>
            <a:ext cx="7278538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9CE151-6AAF-5E49-99CB-BAAE1FF49F31}"/>
              </a:ext>
            </a:extLst>
          </p:cNvPr>
          <p:cNvSpPr/>
          <p:nvPr/>
        </p:nvSpPr>
        <p:spPr>
          <a:xfrm>
            <a:off x="3615397" y="98475"/>
            <a:ext cx="3587261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93961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186FD9-A09F-5645-A3E0-1D7F00AFEF1E}"/>
              </a:ext>
            </a:extLst>
          </p:cNvPr>
          <p:cNvSpPr/>
          <p:nvPr/>
        </p:nvSpPr>
        <p:spPr>
          <a:xfrm>
            <a:off x="3491683" y="139628"/>
            <a:ext cx="2160625" cy="353769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USER STORIES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97FFE6-AFA8-5D46-A3F8-B10518A99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7" t="6272" r="42741" b="44470"/>
          <a:stretch/>
        </p:blipFill>
        <p:spPr>
          <a:xfrm>
            <a:off x="233296" y="493397"/>
            <a:ext cx="801444" cy="1033419"/>
          </a:xfrm>
          <a:prstGeom prst="rect">
            <a:avLst/>
          </a:prstGeom>
        </p:spPr>
      </p:pic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1B9E978E-0FE8-6F4E-9C03-43E5A68F0BE5}"/>
              </a:ext>
            </a:extLst>
          </p:cNvPr>
          <p:cNvSpPr/>
          <p:nvPr/>
        </p:nvSpPr>
        <p:spPr>
          <a:xfrm>
            <a:off x="3075136" y="1440728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Eu 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saber </a:t>
            </a:r>
            <a:r>
              <a:rPr lang="pt-BR" sz="1300" dirty="0">
                <a:solidFill>
                  <a:schemeClr val="tx1"/>
                </a:solidFill>
              </a:rPr>
              <a:t>por que meus servidores ficam constantemente indisponíveis,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a manutenção seja mais rápida, </a:t>
            </a:r>
            <a:r>
              <a:rPr lang="pt-BR" sz="1300" u="sng" dirty="0">
                <a:solidFill>
                  <a:schemeClr val="tx1"/>
                </a:solidFill>
              </a:rPr>
              <a:t>garantindo</a:t>
            </a:r>
            <a:r>
              <a:rPr lang="pt-BR" sz="1300" dirty="0">
                <a:solidFill>
                  <a:schemeClr val="tx1"/>
                </a:solidFill>
              </a:rPr>
              <a:t> que as perdas não sejam tão grandes.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2EBB6E3E-99A9-6D41-83C0-FA14C642C260}"/>
              </a:ext>
            </a:extLst>
          </p:cNvPr>
          <p:cNvSpPr/>
          <p:nvPr/>
        </p:nvSpPr>
        <p:spPr>
          <a:xfrm>
            <a:off x="320132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 poder</a:t>
            </a:r>
            <a:r>
              <a:rPr lang="pt-BR" sz="1300" dirty="0">
                <a:solidFill>
                  <a:schemeClr val="tx1"/>
                </a:solidFill>
              </a:rPr>
              <a:t> ser o único a cadastrar os funcionários na aplicação, </a:t>
            </a:r>
            <a:r>
              <a:rPr lang="pt-BR" sz="1300" u="sng" dirty="0">
                <a:solidFill>
                  <a:schemeClr val="tx1"/>
                </a:solidFill>
              </a:rPr>
              <a:t>desta forma </a:t>
            </a:r>
            <a:r>
              <a:rPr lang="pt-BR" sz="1300" dirty="0">
                <a:solidFill>
                  <a:schemeClr val="tx1"/>
                </a:solidFill>
              </a:rPr>
              <a:t>garantirei a credibilidade e poderei fazer a auditoria.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4EAB03-28B0-B543-A3A2-726C38486CB8}"/>
              </a:ext>
            </a:extLst>
          </p:cNvPr>
          <p:cNvSpPr/>
          <p:nvPr/>
        </p:nvSpPr>
        <p:spPr>
          <a:xfrm>
            <a:off x="6369540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visualizar</a:t>
            </a:r>
            <a:r>
              <a:rPr lang="pt-BR" sz="1300" dirty="0">
                <a:solidFill>
                  <a:schemeClr val="tx1"/>
                </a:solidFill>
              </a:rPr>
              <a:t> gráficos de lucro,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controle melhor as finanças da empresa.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0D1DE3-9E2B-454B-97DB-8F7EAB940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85" t="5439" r="16712" b="49259"/>
          <a:stretch/>
        </p:blipFill>
        <p:spPr>
          <a:xfrm>
            <a:off x="217950" y="2785571"/>
            <a:ext cx="832136" cy="986781"/>
          </a:xfrm>
          <a:prstGeom prst="rect">
            <a:avLst/>
          </a:prstGeom>
        </p:spPr>
      </p:pic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57E6BFD9-E8E2-684E-BF80-2C9C56DA8963}"/>
              </a:ext>
            </a:extLst>
          </p:cNvPr>
          <p:cNvSpPr/>
          <p:nvPr/>
        </p:nvSpPr>
        <p:spPr>
          <a:xfrm>
            <a:off x="3075134" y="3620632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gostaria</a:t>
            </a:r>
            <a:r>
              <a:rPr lang="pt-BR" sz="1300" dirty="0">
                <a:solidFill>
                  <a:schemeClr val="tx1"/>
                </a:solidFill>
              </a:rPr>
              <a:t> de visualizar gráficos para me informar quanto o servidor está consumindo, </a:t>
            </a:r>
            <a:r>
              <a:rPr lang="pt-BR" sz="1300" u="sng" dirty="0">
                <a:solidFill>
                  <a:schemeClr val="tx1"/>
                </a:solidFill>
              </a:rPr>
              <a:t>assim eu conseguiria</a:t>
            </a:r>
            <a:r>
              <a:rPr lang="pt-BR" sz="1300" dirty="0">
                <a:solidFill>
                  <a:schemeClr val="tx1"/>
                </a:solidFill>
              </a:rPr>
              <a:t> ver de forma sistêmica e organizada o motivos das indisponibilidades.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5C1B4A9-4620-F749-B3F1-777796197BD0}"/>
              </a:ext>
            </a:extLst>
          </p:cNvPr>
          <p:cNvSpPr/>
          <p:nvPr/>
        </p:nvSpPr>
        <p:spPr>
          <a:xfrm>
            <a:off x="320132" y="3624976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preciso</a:t>
            </a:r>
            <a:r>
              <a:rPr lang="pt-BR" sz="1300" dirty="0">
                <a:solidFill>
                  <a:schemeClr val="tx1"/>
                </a:solidFill>
              </a:rPr>
              <a:t> garantir o controle dos funcionários que acessam o banco de dados, </a:t>
            </a:r>
            <a:r>
              <a:rPr lang="pt-BR" sz="1300" u="sng" dirty="0">
                <a:solidFill>
                  <a:schemeClr val="tx1"/>
                </a:solidFill>
              </a:rPr>
              <a:t>sendo crucial</a:t>
            </a:r>
            <a:r>
              <a:rPr lang="pt-BR" sz="1300" dirty="0">
                <a:solidFill>
                  <a:schemeClr val="tx1"/>
                </a:solidFill>
              </a:rPr>
              <a:t> para a auditoria.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92C32B22-D0A2-AF44-9B19-7C8A2669A073}"/>
              </a:ext>
            </a:extLst>
          </p:cNvPr>
          <p:cNvSpPr/>
          <p:nvPr/>
        </p:nvSpPr>
        <p:spPr>
          <a:xfrm>
            <a:off x="6369536" y="3620631"/>
            <a:ext cx="2515827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</a:t>
            </a:r>
            <a:r>
              <a:rPr lang="pt-BR" sz="1300" dirty="0">
                <a:solidFill>
                  <a:schemeClr val="tx1"/>
                </a:solidFill>
              </a:rPr>
              <a:t> ter a média da performance dos recursos monitorados no mês,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consiga ter controle da utilização.</a:t>
            </a:r>
          </a:p>
        </p:txBody>
      </p:sp>
    </p:spTree>
    <p:extLst>
      <p:ext uri="{BB962C8B-B14F-4D97-AF65-F5344CB8AC3E}">
        <p14:creationId xmlns:p14="http://schemas.microsoft.com/office/powerpoint/2010/main" val="8516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3023</TotalTime>
  <Words>305</Words>
  <Application>Microsoft Office PowerPoint</Application>
  <PresentationFormat>Apresentação na tela (16:9)</PresentationFormat>
  <Paragraphs>55</Paragraphs>
  <Slides>31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IBM Plex Sans</vt:lpstr>
      <vt:lpstr>Calibri</vt:lpstr>
      <vt:lpstr>Merriweather</vt:lpstr>
      <vt:lpstr>IBM Plex Serif SemiBold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Livia Nakashima</cp:lastModifiedBy>
  <cp:revision>87</cp:revision>
  <cp:lastPrinted>2019-12-11T13:46:38Z</cp:lastPrinted>
  <dcterms:modified xsi:type="dcterms:W3CDTF">2019-12-12T07:04:16Z</dcterms:modified>
</cp:coreProperties>
</file>